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 Thin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Roboto Medium"/>
      <p:regular r:id="rId48"/>
      <p:bold r:id="rId49"/>
      <p:italic r:id="rId50"/>
      <p:boldItalic r:id="rId51"/>
    </p:embeddedFont>
    <p:embeddedFont>
      <p:font typeface="Anaheim"/>
      <p:regular r:id="rId52"/>
    </p:embeddedFont>
    <p:embeddedFont>
      <p:font typeface="Bebas Neue"/>
      <p:regular r:id="rId53"/>
    </p:embeddedFont>
    <p:embeddedFont>
      <p:font typeface="Be Vietnam Pro"/>
      <p:regular r:id="rId54"/>
      <p:bold r:id="rId55"/>
      <p:italic r:id="rId56"/>
      <p:boldItalic r:id="rId57"/>
    </p:embeddedFont>
    <p:embeddedFont>
      <p:font typeface="PT Sans"/>
      <p:regular r:id="rId58"/>
      <p:bold r:id="rId59"/>
      <p:italic r:id="rId60"/>
      <p:boldItalic r:id="rId61"/>
    </p:embeddedFont>
    <p:embeddedFont>
      <p:font typeface="Open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F776E8-22B0-4C09-B9F2-C48F5ED1A5E7}">
  <a:tblStyle styleId="{B8F776E8-22B0-4C09-B9F2-C48F5ED1A5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regular.fntdata"/><Relationship Id="rId42" Type="http://schemas.openxmlformats.org/officeDocument/2006/relationships/font" Target="fonts/RobotoThin-italic.fntdata"/><Relationship Id="rId41" Type="http://schemas.openxmlformats.org/officeDocument/2006/relationships/font" Target="fonts/RobotoThin-bold.fntdata"/><Relationship Id="rId44" Type="http://schemas.openxmlformats.org/officeDocument/2006/relationships/font" Target="fonts/Roboto-regular.fntdata"/><Relationship Id="rId43" Type="http://schemas.openxmlformats.org/officeDocument/2006/relationships/font" Target="fonts/RobotoThin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edium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Roboto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regular.fntdata"/><Relationship Id="rId61" Type="http://schemas.openxmlformats.org/officeDocument/2006/relationships/font" Target="fonts/PTSans-boldItalic.fntdata"/><Relationship Id="rId20" Type="http://schemas.openxmlformats.org/officeDocument/2006/relationships/slide" Target="slides/slide15.xml"/><Relationship Id="rId64" Type="http://schemas.openxmlformats.org/officeDocument/2006/relationships/font" Target="fonts/OpenSans-italic.fntdata"/><Relationship Id="rId63" Type="http://schemas.openxmlformats.org/officeDocument/2006/relationships/font" Target="fonts/Ope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TSans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edium-boldItalic.fntdata"/><Relationship Id="rId50" Type="http://schemas.openxmlformats.org/officeDocument/2006/relationships/font" Target="fonts/RobotoMedium-italic.fntdata"/><Relationship Id="rId53" Type="http://schemas.openxmlformats.org/officeDocument/2006/relationships/font" Target="fonts/BebasNeue-regular.fntdata"/><Relationship Id="rId52" Type="http://schemas.openxmlformats.org/officeDocument/2006/relationships/font" Target="fonts/Anaheim-regular.fntdata"/><Relationship Id="rId11" Type="http://schemas.openxmlformats.org/officeDocument/2006/relationships/slide" Target="slides/slide6.xml"/><Relationship Id="rId55" Type="http://schemas.openxmlformats.org/officeDocument/2006/relationships/font" Target="fonts/BeVietnamPro-bold.fntdata"/><Relationship Id="rId10" Type="http://schemas.openxmlformats.org/officeDocument/2006/relationships/slide" Target="slides/slide5.xml"/><Relationship Id="rId54" Type="http://schemas.openxmlformats.org/officeDocument/2006/relationships/font" Target="fonts/BeVietnamPro-regular.fntdata"/><Relationship Id="rId13" Type="http://schemas.openxmlformats.org/officeDocument/2006/relationships/slide" Target="slides/slide8.xml"/><Relationship Id="rId57" Type="http://schemas.openxmlformats.org/officeDocument/2006/relationships/font" Target="fonts/BeVietnamPro-boldItalic.fntdata"/><Relationship Id="rId12" Type="http://schemas.openxmlformats.org/officeDocument/2006/relationships/slide" Target="slides/slide7.xml"/><Relationship Id="rId56" Type="http://schemas.openxmlformats.org/officeDocument/2006/relationships/font" Target="fonts/BeVietnamPro-italic.fntdata"/><Relationship Id="rId15" Type="http://schemas.openxmlformats.org/officeDocument/2006/relationships/slide" Target="slides/slide10.xml"/><Relationship Id="rId59" Type="http://schemas.openxmlformats.org/officeDocument/2006/relationships/font" Target="fonts/PTSans-bold.fntdata"/><Relationship Id="rId14" Type="http://schemas.openxmlformats.org/officeDocument/2006/relationships/slide" Target="slides/slide9.xml"/><Relationship Id="rId58" Type="http://schemas.openxmlformats.org/officeDocument/2006/relationships/font" Target="fonts/PTSans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83ec2f5a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83ec2f5a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83ec2f5a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483ec2f5a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83ec2f5a9_0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483ec2f5a9_0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bd12915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2bd12915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2b4531ce1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2b4531ce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bd129151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bd129151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483ec2f5a9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483ec2f5a9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2bd129151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2bd129151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bd129151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2bd129151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483ec2f5a9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483ec2f5a9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83ec2f5a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83ec2f5a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83ec2f5a9_0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483ec2f5a9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83ec2f5a9_0_1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483ec2f5a9_0_1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483ec2f5a9_0_1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483ec2f5a9_0_1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4990ba35a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4990ba35a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483ec2f5a9_0_1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483ec2f5a9_0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483ec2f5a9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483ec2f5a9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483ec2f5a9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483ec2f5a9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2bd129151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2bd129151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2bd129151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2bd129151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bd129151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bd129151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498cda84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498cda84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2bd129151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2bd129151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2bd129151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2bd129151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2bd129151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2bd129151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2bd129151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2bd129151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2bd129151b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2bd129151b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83ec2f5a9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83ec2f5a9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483ec2f5a9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483ec2f5a9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83ec2f5a9_0_1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83ec2f5a9_0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83ec2f5a9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83ec2f5a9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rot="10800000">
            <a:off x="3191650" y="-1036300"/>
            <a:ext cx="7414675" cy="417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flipH="1" rot="10800000">
            <a:off x="-1801877" y="2078476"/>
            <a:ext cx="6041400" cy="339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4089636">
            <a:off x="7403269" y="2359462"/>
            <a:ext cx="1260463" cy="346557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713225" y="672125"/>
            <a:ext cx="4104900" cy="266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13225" y="3417800"/>
            <a:ext cx="4104900" cy="43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" name="Google Shape;14;p2"/>
          <p:cNvSpPr/>
          <p:nvPr>
            <p:ph idx="2" type="pic"/>
          </p:nvPr>
        </p:nvSpPr>
        <p:spPr>
          <a:xfrm>
            <a:off x="5572825" y="539500"/>
            <a:ext cx="28578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rot="617328">
            <a:off x="-2070475" y="1959218"/>
            <a:ext cx="7414676" cy="417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flipH="1">
            <a:off x="-163136" y="-1816284"/>
            <a:ext cx="11781802" cy="66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/>
          <p:nvPr/>
        </p:nvSpPr>
        <p:spPr>
          <a:xfrm rot="1193814">
            <a:off x="551868" y="-2136365"/>
            <a:ext cx="1260546" cy="346533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/>
          <p:nvPr/>
        </p:nvSpPr>
        <p:spPr>
          <a:xfrm rot="-2106961">
            <a:off x="7140984" y="-1635267"/>
            <a:ext cx="1260531" cy="346531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1"/>
          <p:cNvSpPr/>
          <p:nvPr>
            <p:ph idx="2" type="pic"/>
          </p:nvPr>
        </p:nvSpPr>
        <p:spPr>
          <a:xfrm>
            <a:off x="713225" y="2999775"/>
            <a:ext cx="7717500" cy="160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11"/>
          <p:cNvSpPr txBox="1"/>
          <p:nvPr>
            <p:ph hasCustomPrompt="1" type="title"/>
          </p:nvPr>
        </p:nvSpPr>
        <p:spPr>
          <a:xfrm>
            <a:off x="1284000" y="766388"/>
            <a:ext cx="6576000" cy="14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1284000" y="2152213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rot="9082029">
            <a:off x="-4328324" y="-2579873"/>
            <a:ext cx="7414674" cy="417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flipH="1" rot="10800000">
            <a:off x="-2171525" y="-481875"/>
            <a:ext cx="11781802" cy="66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rot="10800000">
            <a:off x="4572000" y="-610750"/>
            <a:ext cx="7414675" cy="417074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/>
          <p:nvPr/>
        </p:nvSpPr>
        <p:spPr>
          <a:xfrm rot="-3213774">
            <a:off x="-390770" y="2972411"/>
            <a:ext cx="897566" cy="246787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 rot="-2907332">
            <a:off x="8703536" y="-79725"/>
            <a:ext cx="897465" cy="2467973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2" type="title"/>
          </p:nvPr>
        </p:nvSpPr>
        <p:spPr>
          <a:xfrm>
            <a:off x="1541063" y="1678975"/>
            <a:ext cx="7743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hasCustomPrompt="1" idx="3" type="title"/>
          </p:nvPr>
        </p:nvSpPr>
        <p:spPr>
          <a:xfrm>
            <a:off x="1541063" y="3112388"/>
            <a:ext cx="7743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4" type="title"/>
          </p:nvPr>
        </p:nvSpPr>
        <p:spPr>
          <a:xfrm>
            <a:off x="4181513" y="1678975"/>
            <a:ext cx="7743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5" type="title"/>
          </p:nvPr>
        </p:nvSpPr>
        <p:spPr>
          <a:xfrm>
            <a:off x="4181513" y="3112388"/>
            <a:ext cx="7743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6" type="title"/>
          </p:nvPr>
        </p:nvSpPr>
        <p:spPr>
          <a:xfrm>
            <a:off x="6821964" y="1678975"/>
            <a:ext cx="7743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7" type="title"/>
          </p:nvPr>
        </p:nvSpPr>
        <p:spPr>
          <a:xfrm>
            <a:off x="6821964" y="3112388"/>
            <a:ext cx="774300" cy="4476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13225" y="2325469"/>
            <a:ext cx="24300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8" type="subTitle"/>
          </p:nvPr>
        </p:nvSpPr>
        <p:spPr>
          <a:xfrm>
            <a:off x="3357000" y="2325469"/>
            <a:ext cx="24300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9" type="subTitle"/>
          </p:nvPr>
        </p:nvSpPr>
        <p:spPr>
          <a:xfrm>
            <a:off x="5994126" y="2325469"/>
            <a:ext cx="24300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3" type="subTitle"/>
          </p:nvPr>
        </p:nvSpPr>
        <p:spPr>
          <a:xfrm>
            <a:off x="713225" y="3758949"/>
            <a:ext cx="24300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4" type="subTitle"/>
          </p:nvPr>
        </p:nvSpPr>
        <p:spPr>
          <a:xfrm>
            <a:off x="3357000" y="3758949"/>
            <a:ext cx="24300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5" type="subTitle"/>
          </p:nvPr>
        </p:nvSpPr>
        <p:spPr>
          <a:xfrm>
            <a:off x="5994126" y="3758949"/>
            <a:ext cx="24300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>
            <a:off x="3113242" y="826579"/>
            <a:ext cx="9038026" cy="508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10203965">
            <a:off x="-3240723" y="-1055646"/>
            <a:ext cx="7414678" cy="41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 rot="-2885815">
            <a:off x="884653" y="3931540"/>
            <a:ext cx="1260420" cy="3465375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 rot="-2885815">
            <a:off x="6886703" y="-2288610"/>
            <a:ext cx="1260420" cy="3465375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937625" y="2334375"/>
            <a:ext cx="2175300" cy="17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2" type="subTitle"/>
          </p:nvPr>
        </p:nvSpPr>
        <p:spPr>
          <a:xfrm>
            <a:off x="3484347" y="2334375"/>
            <a:ext cx="2175300" cy="17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3" type="subTitle"/>
          </p:nvPr>
        </p:nvSpPr>
        <p:spPr>
          <a:xfrm>
            <a:off x="6031075" y="2334375"/>
            <a:ext cx="2175300" cy="17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4" type="subTitle"/>
          </p:nvPr>
        </p:nvSpPr>
        <p:spPr>
          <a:xfrm>
            <a:off x="937625" y="18828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5" type="subTitle"/>
          </p:nvPr>
        </p:nvSpPr>
        <p:spPr>
          <a:xfrm>
            <a:off x="3484350" y="18828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6" type="subTitle"/>
          </p:nvPr>
        </p:nvSpPr>
        <p:spPr>
          <a:xfrm>
            <a:off x="6031075" y="18828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rot="10800000">
            <a:off x="-2526724" y="957054"/>
            <a:ext cx="9038026" cy="508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flipH="1" rot="-8247770">
            <a:off x="5111313" y="-429345"/>
            <a:ext cx="7414676" cy="41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/>
          <p:nvPr/>
        </p:nvSpPr>
        <p:spPr>
          <a:xfrm rot="-8432618">
            <a:off x="8724147" y="1766356"/>
            <a:ext cx="1260444" cy="3465281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 rot="-8933194">
            <a:off x="-592121" y="-1270704"/>
            <a:ext cx="1260416" cy="3465244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1253225" y="1908850"/>
            <a:ext cx="28110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2" type="subTitle"/>
          </p:nvPr>
        </p:nvSpPr>
        <p:spPr>
          <a:xfrm>
            <a:off x="5079776" y="1908850"/>
            <a:ext cx="28110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3" type="subTitle"/>
          </p:nvPr>
        </p:nvSpPr>
        <p:spPr>
          <a:xfrm>
            <a:off x="1253225" y="3416975"/>
            <a:ext cx="28110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4" type="subTitle"/>
          </p:nvPr>
        </p:nvSpPr>
        <p:spPr>
          <a:xfrm>
            <a:off x="5079776" y="3416975"/>
            <a:ext cx="28110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5" type="subTitle"/>
          </p:nvPr>
        </p:nvSpPr>
        <p:spPr>
          <a:xfrm>
            <a:off x="1253224" y="16079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6" type="subTitle"/>
          </p:nvPr>
        </p:nvSpPr>
        <p:spPr>
          <a:xfrm>
            <a:off x="1253224" y="31162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7" type="subTitle"/>
          </p:nvPr>
        </p:nvSpPr>
        <p:spPr>
          <a:xfrm>
            <a:off x="5079749" y="16079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8" type="subTitle"/>
          </p:nvPr>
        </p:nvSpPr>
        <p:spPr>
          <a:xfrm>
            <a:off x="5079749" y="31162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-10306497">
            <a:off x="-3586395" y="-1238812"/>
            <a:ext cx="7414677" cy="417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10800000">
            <a:off x="3076506" y="1942025"/>
            <a:ext cx="9038026" cy="508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4054579">
            <a:off x="-2994107" y="2957489"/>
            <a:ext cx="7414675" cy="417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/>
          <p:nvPr/>
        </p:nvSpPr>
        <p:spPr>
          <a:xfrm rot="-8100000">
            <a:off x="850728" y="-2385815"/>
            <a:ext cx="1260489" cy="3465389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 rot="-7222717">
            <a:off x="8302614" y="3192331"/>
            <a:ext cx="1002547" cy="2756088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1" type="subTitle"/>
          </p:nvPr>
        </p:nvSpPr>
        <p:spPr>
          <a:xfrm>
            <a:off x="720000" y="1942024"/>
            <a:ext cx="24735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2" type="subTitle"/>
          </p:nvPr>
        </p:nvSpPr>
        <p:spPr>
          <a:xfrm>
            <a:off x="3335250" y="1942024"/>
            <a:ext cx="24735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3" type="subTitle"/>
          </p:nvPr>
        </p:nvSpPr>
        <p:spPr>
          <a:xfrm>
            <a:off x="720000" y="3443697"/>
            <a:ext cx="24735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4" type="subTitle"/>
          </p:nvPr>
        </p:nvSpPr>
        <p:spPr>
          <a:xfrm>
            <a:off x="3335250" y="3443700"/>
            <a:ext cx="24735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5" type="subTitle"/>
          </p:nvPr>
        </p:nvSpPr>
        <p:spPr>
          <a:xfrm>
            <a:off x="5957281" y="1942024"/>
            <a:ext cx="24735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6" type="subTitle"/>
          </p:nvPr>
        </p:nvSpPr>
        <p:spPr>
          <a:xfrm>
            <a:off x="5957281" y="3443700"/>
            <a:ext cx="24735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7" type="subTitle"/>
          </p:nvPr>
        </p:nvSpPr>
        <p:spPr>
          <a:xfrm>
            <a:off x="724950" y="1644325"/>
            <a:ext cx="2463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8" type="subTitle"/>
          </p:nvPr>
        </p:nvSpPr>
        <p:spPr>
          <a:xfrm>
            <a:off x="3340050" y="1644325"/>
            <a:ext cx="2463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16"/>
          <p:cNvSpPr txBox="1"/>
          <p:nvPr>
            <p:ph idx="9" type="subTitle"/>
          </p:nvPr>
        </p:nvSpPr>
        <p:spPr>
          <a:xfrm>
            <a:off x="5962081" y="1644325"/>
            <a:ext cx="2463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13" type="subTitle"/>
          </p:nvPr>
        </p:nvSpPr>
        <p:spPr>
          <a:xfrm>
            <a:off x="724950" y="3142799"/>
            <a:ext cx="2463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16"/>
          <p:cNvSpPr txBox="1"/>
          <p:nvPr>
            <p:ph idx="14" type="subTitle"/>
          </p:nvPr>
        </p:nvSpPr>
        <p:spPr>
          <a:xfrm>
            <a:off x="3340050" y="3142803"/>
            <a:ext cx="2463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" name="Google Shape;137;p16"/>
          <p:cNvSpPr txBox="1"/>
          <p:nvPr>
            <p:ph idx="15" type="subTitle"/>
          </p:nvPr>
        </p:nvSpPr>
        <p:spPr>
          <a:xfrm>
            <a:off x="5962081" y="3142803"/>
            <a:ext cx="2463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rot="-493503">
            <a:off x="-3102870" y="2457130"/>
            <a:ext cx="7414677" cy="417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rot="-10143621">
            <a:off x="4723442" y="-903745"/>
            <a:ext cx="7414677" cy="41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 rot="2982648">
            <a:off x="-1021199" y="-344978"/>
            <a:ext cx="1260504" cy="346541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 rot="2551833">
            <a:off x="9167655" y="1904909"/>
            <a:ext cx="1260386" cy="346541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182672">
            <a:off x="-1516962" y="-2036525"/>
            <a:ext cx="7414676" cy="417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10800000">
            <a:off x="-1318899" y="-599300"/>
            <a:ext cx="11781802" cy="66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/>
          <p:nvPr/>
        </p:nvSpPr>
        <p:spPr>
          <a:xfrm rot="-8100000">
            <a:off x="-584547" y="-61840"/>
            <a:ext cx="1260489" cy="3465389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 rot="-1883641">
            <a:off x="8849081" y="4101597"/>
            <a:ext cx="1260653" cy="3465278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 txBox="1"/>
          <p:nvPr>
            <p:ph hasCustomPrompt="1" type="title"/>
          </p:nvPr>
        </p:nvSpPr>
        <p:spPr>
          <a:xfrm>
            <a:off x="4386475" y="3448403"/>
            <a:ext cx="40443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18"/>
          <p:cNvSpPr txBox="1"/>
          <p:nvPr>
            <p:ph idx="1" type="subTitle"/>
          </p:nvPr>
        </p:nvSpPr>
        <p:spPr>
          <a:xfrm>
            <a:off x="4386475" y="4217300"/>
            <a:ext cx="4044300" cy="3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1" name="Google Shape;151;p18"/>
          <p:cNvSpPr txBox="1"/>
          <p:nvPr>
            <p:ph hasCustomPrompt="1" idx="2" type="title"/>
          </p:nvPr>
        </p:nvSpPr>
        <p:spPr>
          <a:xfrm>
            <a:off x="4386475" y="539500"/>
            <a:ext cx="40443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18"/>
          <p:cNvSpPr txBox="1"/>
          <p:nvPr>
            <p:ph idx="3" type="subTitle"/>
          </p:nvPr>
        </p:nvSpPr>
        <p:spPr>
          <a:xfrm>
            <a:off x="4386475" y="1308405"/>
            <a:ext cx="4044300" cy="3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hasCustomPrompt="1" idx="4" type="title"/>
          </p:nvPr>
        </p:nvSpPr>
        <p:spPr>
          <a:xfrm>
            <a:off x="4386475" y="1993957"/>
            <a:ext cx="40443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18"/>
          <p:cNvSpPr txBox="1"/>
          <p:nvPr>
            <p:ph idx="5" type="subTitle"/>
          </p:nvPr>
        </p:nvSpPr>
        <p:spPr>
          <a:xfrm>
            <a:off x="4386475" y="2762854"/>
            <a:ext cx="4044300" cy="3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5" name="Google Shape;155;p18"/>
          <p:cNvSpPr/>
          <p:nvPr>
            <p:ph idx="6" type="pic"/>
          </p:nvPr>
        </p:nvSpPr>
        <p:spPr>
          <a:xfrm>
            <a:off x="710200" y="539500"/>
            <a:ext cx="2647200" cy="406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>
            <a:off x="-2032951" y="-1686859"/>
            <a:ext cx="8319432" cy="467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-2">
            <a:off x="2764978" y="1034721"/>
            <a:ext cx="9998251" cy="562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/>
          <p:nvPr/>
        </p:nvSpPr>
        <p:spPr>
          <a:xfrm rot="2982648">
            <a:off x="-525374" y="-341128"/>
            <a:ext cx="1260504" cy="346541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 rot="2551833">
            <a:off x="9290980" y="1917959"/>
            <a:ext cx="1260386" cy="346541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 txBox="1"/>
          <p:nvPr>
            <p:ph type="title"/>
          </p:nvPr>
        </p:nvSpPr>
        <p:spPr>
          <a:xfrm>
            <a:off x="3982675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idx="1" type="subTitle"/>
          </p:nvPr>
        </p:nvSpPr>
        <p:spPr>
          <a:xfrm>
            <a:off x="3982675" y="166937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19"/>
          <p:cNvSpPr/>
          <p:nvPr>
            <p:ph idx="2" type="pic"/>
          </p:nvPr>
        </p:nvSpPr>
        <p:spPr>
          <a:xfrm>
            <a:off x="710200" y="539500"/>
            <a:ext cx="2647200" cy="406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9"/>
          <p:cNvSpPr txBox="1"/>
          <p:nvPr/>
        </p:nvSpPr>
        <p:spPr>
          <a:xfrm>
            <a:off x="4279075" y="3525425"/>
            <a:ext cx="4151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0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rot="-493503">
            <a:off x="-3102870" y="2457130"/>
            <a:ext cx="7414677" cy="417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rot="-10143621">
            <a:off x="4723442" y="-903745"/>
            <a:ext cx="7414677" cy="41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/>
          <p:nvPr/>
        </p:nvSpPr>
        <p:spPr>
          <a:xfrm rot="2982648">
            <a:off x="-1021199" y="-344978"/>
            <a:ext cx="1260504" cy="346541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 rot="2551833">
            <a:off x="9167655" y="1904909"/>
            <a:ext cx="1260386" cy="346541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284554">
            <a:off x="-3205948" y="-2272125"/>
            <a:ext cx="7414674" cy="417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-9082029">
            <a:off x="5016028" y="-1914423"/>
            <a:ext cx="7414674" cy="417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10800000">
            <a:off x="-1716649" y="-612350"/>
            <a:ext cx="11781802" cy="66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-3422170">
            <a:off x="6375530" y="-1533222"/>
            <a:ext cx="1260408" cy="3465436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rot="-7315640">
            <a:off x="-931343" y="2942165"/>
            <a:ext cx="1260487" cy="3465465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4047175" y="2591400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4047175" y="1710300"/>
            <a:ext cx="1240800" cy="84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i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/>
          <p:nvPr>
            <p:ph idx="3" type="pic"/>
          </p:nvPr>
        </p:nvSpPr>
        <p:spPr>
          <a:xfrm>
            <a:off x="713225" y="539500"/>
            <a:ext cx="27606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182672">
            <a:off x="-1516962" y="-2036525"/>
            <a:ext cx="7414676" cy="417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10800000">
            <a:off x="-1318899" y="-599300"/>
            <a:ext cx="11781802" cy="66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 rot="-8100000">
            <a:off x="-584547" y="-61840"/>
            <a:ext cx="1260489" cy="3465389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/>
          <p:nvPr/>
        </p:nvSpPr>
        <p:spPr>
          <a:xfrm rot="-1883641">
            <a:off x="8849081" y="4101597"/>
            <a:ext cx="1260653" cy="3465278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-9986593">
            <a:off x="-2254775" y="-1608459"/>
            <a:ext cx="8319430" cy="467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-1335570">
            <a:off x="3431653" y="82221"/>
            <a:ext cx="9998250" cy="5624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rot="-813407">
            <a:off x="67775" y="3558541"/>
            <a:ext cx="8319430" cy="46796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0000" y="1910250"/>
            <a:ext cx="3997200" cy="27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 rot="2982648">
            <a:off x="779401" y="-1946028"/>
            <a:ext cx="1260504" cy="346541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 rot="2982648">
            <a:off x="7407776" y="2440297"/>
            <a:ext cx="1260504" cy="346541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3888275" y="1696300"/>
            <a:ext cx="7414675" cy="417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3635799" y="-1206900"/>
            <a:ext cx="9038026" cy="508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-9680764">
            <a:off x="6209289" y="-1999749"/>
            <a:ext cx="7414674" cy="417074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 rot="2700000">
            <a:off x="7106191" y="2956565"/>
            <a:ext cx="1260489" cy="3465389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 rot="3577283">
            <a:off x="-416304" y="-1107005"/>
            <a:ext cx="1002547" cy="2756088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3559975" y="2439600"/>
            <a:ext cx="2505600" cy="17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subTitle"/>
          </p:nvPr>
        </p:nvSpPr>
        <p:spPr>
          <a:xfrm>
            <a:off x="720000" y="2439600"/>
            <a:ext cx="2505600" cy="17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3" type="subTitle"/>
          </p:nvPr>
        </p:nvSpPr>
        <p:spPr>
          <a:xfrm>
            <a:off x="720000" y="1956890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4" type="subTitle"/>
          </p:nvPr>
        </p:nvSpPr>
        <p:spPr>
          <a:xfrm>
            <a:off x="3559975" y="1956890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" name="Google Shape;43;p5"/>
          <p:cNvSpPr/>
          <p:nvPr>
            <p:ph idx="5" type="pic"/>
          </p:nvPr>
        </p:nvSpPr>
        <p:spPr>
          <a:xfrm>
            <a:off x="6291300" y="1570650"/>
            <a:ext cx="2132700" cy="303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4897625" y="2279150"/>
            <a:ext cx="7414675" cy="417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100424" y="-723550"/>
            <a:ext cx="9038026" cy="50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/>
          <p:nvPr/>
        </p:nvSpPr>
        <p:spPr>
          <a:xfrm rot="8100000">
            <a:off x="-14442" y="3423922"/>
            <a:ext cx="941018" cy="258758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/>
          <p:nvPr/>
        </p:nvSpPr>
        <p:spPr>
          <a:xfrm rot="-2356902">
            <a:off x="8330684" y="-1130977"/>
            <a:ext cx="941034" cy="2587515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rot="10800000">
            <a:off x="-2526724" y="957054"/>
            <a:ext cx="9038026" cy="508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flipH="1" rot="-8247770">
            <a:off x="4615513" y="-820770"/>
            <a:ext cx="7414676" cy="41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 rot="-3422170">
            <a:off x="8815505" y="-318372"/>
            <a:ext cx="1260408" cy="3465436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/>
          <p:nvPr/>
        </p:nvSpPr>
        <p:spPr>
          <a:xfrm rot="-2885815">
            <a:off x="-226672" y="3635140"/>
            <a:ext cx="1260420" cy="3465375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>
            <a:off x="713225" y="690275"/>
            <a:ext cx="4628400" cy="13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subTitle"/>
          </p:nvPr>
        </p:nvSpPr>
        <p:spPr>
          <a:xfrm>
            <a:off x="713225" y="2154950"/>
            <a:ext cx="46284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57" name="Google Shape;57;p7"/>
          <p:cNvSpPr/>
          <p:nvPr>
            <p:ph idx="2" type="pic"/>
          </p:nvPr>
        </p:nvSpPr>
        <p:spPr>
          <a:xfrm>
            <a:off x="5643775" y="539500"/>
            <a:ext cx="27870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b="1"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hyperlink" Target="https://www.straitstimes.com/business/invest/esg-investing-not-just-for-millennials-and-gen-z-survey" TargetMode="External"/><Relationship Id="rId5" Type="http://schemas.openxmlformats.org/officeDocument/2006/relationships/hyperlink" Target="https://www.straitstimes.com/business/invest/esg-investing-not-just-for-millennials-and-gen-z-survey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rporatefinanceinstitute.com/resources/accounting/stakeholder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 rot="4089636">
            <a:off x="7403269" y="2359462"/>
            <a:ext cx="1260463" cy="346557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81" y="304625"/>
            <a:ext cx="8096444" cy="45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1"/>
          <p:cNvPicPr preferRelativeResize="0"/>
          <p:nvPr/>
        </p:nvPicPr>
        <p:blipFill rotWithShape="1">
          <a:blip r:embed="rId3">
            <a:alphaModFix/>
          </a:blip>
          <a:srcRect b="26538" l="15397" r="0" t="7835"/>
          <a:stretch/>
        </p:blipFill>
        <p:spPr>
          <a:xfrm>
            <a:off x="963263" y="496287"/>
            <a:ext cx="7217475" cy="41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2"/>
          <p:cNvPicPr preferRelativeResize="0"/>
          <p:nvPr/>
        </p:nvPicPr>
        <p:blipFill rotWithShape="1">
          <a:blip r:embed="rId3">
            <a:alphaModFix/>
          </a:blip>
          <a:srcRect b="16365" l="15959" r="2025" t="10476"/>
          <a:stretch/>
        </p:blipFill>
        <p:spPr>
          <a:xfrm>
            <a:off x="1416075" y="753225"/>
            <a:ext cx="6523274" cy="36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/>
          <p:cNvSpPr txBox="1"/>
          <p:nvPr/>
        </p:nvSpPr>
        <p:spPr>
          <a:xfrm>
            <a:off x="385475" y="492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3"/>
          <p:cNvSpPr txBox="1"/>
          <p:nvPr/>
        </p:nvSpPr>
        <p:spPr>
          <a:xfrm>
            <a:off x="267700" y="0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Target?</a:t>
            </a:r>
            <a:endParaRPr/>
          </a:p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3">
            <a:alphaModFix/>
          </a:blip>
          <a:srcRect b="8290" l="0" r="0" t="0"/>
          <a:stretch/>
        </p:blipFill>
        <p:spPr>
          <a:xfrm>
            <a:off x="5892625" y="1422775"/>
            <a:ext cx="3000000" cy="21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/>
          <p:nvPr/>
        </p:nvSpPr>
        <p:spPr>
          <a:xfrm>
            <a:off x="510100" y="723300"/>
            <a:ext cx="4761000" cy="3938400"/>
          </a:xfrm>
          <a:prstGeom prst="rect">
            <a:avLst/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USA has a lot of potential with a high projected growth in coming years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Gen Z and Millennials account for </a:t>
            </a:r>
            <a:r>
              <a:rPr lang="en" sz="2800">
                <a:solidFill>
                  <a:srgbClr val="0000FF"/>
                </a:solidFill>
              </a:rPr>
              <a:t>43%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 sz="2800">
                <a:solidFill>
                  <a:srgbClr val="0000FF"/>
                </a:solidFill>
              </a:rPr>
              <a:t>49%</a:t>
            </a:r>
            <a:r>
              <a:rPr lang="en" sz="2800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of the U.S. and global population, respectively. A recent survey by asset management firm Amundi and the Business Times found that </a:t>
            </a:r>
            <a:r>
              <a:rPr lang="en" sz="2800">
                <a:solidFill>
                  <a:srgbClr val="0000FF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82%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of Gen Z</a:t>
            </a:r>
            <a:r>
              <a:rPr lang="en">
                <a:solidFill>
                  <a:schemeClr val="dk1"/>
                </a:solidFill>
              </a:rPr>
              <a:t> and close to two-thirds of young millennial investors have exposure to Environmental, Social and Governance (ESG) investments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Family offices, investors with institutional needs, entrepreneurs and ultra high net-worth individuals can be best prospects. Government and similar institutions can be looked out for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468200" y="690275"/>
            <a:ext cx="4628400" cy="10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IDEAS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/>
          </a:p>
        </p:txBody>
      </p:sp>
      <p:sp>
        <p:nvSpPr>
          <p:cNvPr id="279" name="Google Shape;279;p34"/>
          <p:cNvSpPr txBox="1"/>
          <p:nvPr>
            <p:ph idx="1" type="subTitle"/>
          </p:nvPr>
        </p:nvSpPr>
        <p:spPr>
          <a:xfrm>
            <a:off x="713225" y="1961925"/>
            <a:ext cx="4628400" cy="3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80" name="Google Shape;280;p34"/>
          <p:cNvSpPr/>
          <p:nvPr/>
        </p:nvSpPr>
        <p:spPr>
          <a:xfrm rot="-3422170">
            <a:off x="8815505" y="-318372"/>
            <a:ext cx="1260408" cy="3465436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4"/>
          <p:cNvSpPr/>
          <p:nvPr/>
        </p:nvSpPr>
        <p:spPr>
          <a:xfrm>
            <a:off x="635900" y="2262238"/>
            <a:ext cx="4460700" cy="669000"/>
          </a:xfrm>
          <a:prstGeom prst="chevron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New metric compatibility along with predefined metric (ESG score) from Bloomberg</a:t>
            </a:r>
            <a:endParaRPr i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34"/>
          <p:cNvSpPr/>
          <p:nvPr/>
        </p:nvSpPr>
        <p:spPr>
          <a:xfrm>
            <a:off x="674526" y="3231550"/>
            <a:ext cx="4460700" cy="669000"/>
          </a:xfrm>
          <a:prstGeom prst="chevron">
            <a:avLst>
              <a:gd fmla="val 50000" name="adj"/>
            </a:avLst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Customer Centric Approach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34"/>
          <p:cNvSpPr/>
          <p:nvPr/>
        </p:nvSpPr>
        <p:spPr>
          <a:xfrm>
            <a:off x="674608" y="4198525"/>
            <a:ext cx="4383300" cy="669000"/>
          </a:xfrm>
          <a:prstGeom prst="chevron">
            <a:avLst>
              <a:gd fmla="val 50000" name="adj"/>
            </a:avLst>
          </a:prstGeom>
          <a:solidFill>
            <a:srgbClr val="BE2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Portfolio optimization considering ESG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34"/>
          <p:cNvSpPr/>
          <p:nvPr/>
        </p:nvSpPr>
        <p:spPr>
          <a:xfrm>
            <a:off x="674525" y="1292925"/>
            <a:ext cx="4460700" cy="669000"/>
          </a:xfrm>
          <a:prstGeom prst="chevron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A chatbot for ESG awareness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850" y="1238075"/>
            <a:ext cx="3470450" cy="353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/>
          <p:nvPr>
            <p:ph type="title"/>
          </p:nvPr>
        </p:nvSpPr>
        <p:spPr>
          <a:xfrm>
            <a:off x="252400" y="445025"/>
            <a:ext cx="4202700" cy="3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Meet ESGA!!!</a:t>
            </a:r>
            <a:endParaRPr b="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975" y="155863"/>
            <a:ext cx="2369376" cy="483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00" y="274275"/>
            <a:ext cx="2270225" cy="459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425" y="274275"/>
            <a:ext cx="2301600" cy="464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 txBox="1"/>
          <p:nvPr>
            <p:ph idx="4294967295" type="subTitle"/>
          </p:nvPr>
        </p:nvSpPr>
        <p:spPr>
          <a:xfrm>
            <a:off x="3194825" y="439000"/>
            <a:ext cx="2811900" cy="4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Built using Retool, a no-code web </a:t>
            </a:r>
            <a:r>
              <a:rPr lang="en" sz="1400"/>
              <a:t>development</a:t>
            </a:r>
            <a:r>
              <a:rPr lang="en" sz="1400"/>
              <a:t> platform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Integrated with Azure OpenAI Cognitive Services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Uses the gpt-3 turbo engine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ESGA can be trained to handle specific ESG related queries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ESGA can </a:t>
            </a:r>
            <a:r>
              <a:rPr lang="en" sz="1400"/>
              <a:t>answer</a:t>
            </a:r>
            <a:r>
              <a:rPr lang="en" sz="1400"/>
              <a:t> queries which can help user to get some basic </a:t>
            </a:r>
            <a:r>
              <a:rPr lang="en" sz="1400"/>
              <a:t>information</a:t>
            </a:r>
            <a:r>
              <a:rPr lang="en" sz="1400"/>
              <a:t> before investing  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/>
        </p:nvSpPr>
        <p:spPr>
          <a:xfrm>
            <a:off x="813750" y="353375"/>
            <a:ext cx="6285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Feedback Mechanism</a:t>
            </a:r>
            <a:endParaRPr b="1" sz="3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813750" y="1215850"/>
            <a:ext cx="2120100" cy="1638300"/>
          </a:xfrm>
          <a:prstGeom prst="rect">
            <a:avLst/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Derived from an idea from the paper ‘Mining Brand Perceptions from Twitter Social Networks’ by Aaron Culotta and Jennifer Cutler (March 2023)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05" name="Google Shape;305;p37"/>
          <p:cNvSpPr/>
          <p:nvPr/>
        </p:nvSpPr>
        <p:spPr>
          <a:xfrm>
            <a:off x="3511950" y="1215850"/>
            <a:ext cx="2120100" cy="1638300"/>
          </a:xfrm>
          <a:prstGeom prst="rect">
            <a:avLst/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The method involves using the core idea of forming attribute specific company perception ratings using the social connections of an organization on Twitter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7"/>
          <p:cNvSpPr/>
          <p:nvPr/>
        </p:nvSpPr>
        <p:spPr>
          <a:xfrm>
            <a:off x="6310675" y="1215850"/>
            <a:ext cx="2120100" cy="1638300"/>
          </a:xfrm>
          <a:prstGeom prst="rect">
            <a:avLst/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Homophily: The method involves using the core idea of forming attribute specific company perception ratings using the social connections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of an organization on Twitter </a:t>
            </a:r>
            <a:endParaRPr sz="1200"/>
          </a:p>
        </p:txBody>
      </p:sp>
      <p:sp>
        <p:nvSpPr>
          <p:cNvPr id="307" name="Google Shape;307;p37"/>
          <p:cNvSpPr/>
          <p:nvPr/>
        </p:nvSpPr>
        <p:spPr>
          <a:xfrm>
            <a:off x="813750" y="3211475"/>
            <a:ext cx="2120100" cy="1713900"/>
          </a:xfrm>
          <a:prstGeom prst="rect">
            <a:avLst/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The proposed approach aims to infer the perceived strength of a brand for a given attribute based on the extent to which its follower set overlaps with a large set of accounts that exemplify the attribute.</a:t>
            </a:r>
            <a:endParaRPr sz="1200"/>
          </a:p>
        </p:txBody>
      </p:sp>
      <p:sp>
        <p:nvSpPr>
          <p:cNvPr id="308" name="Google Shape;308;p37"/>
          <p:cNvSpPr/>
          <p:nvPr/>
        </p:nvSpPr>
        <p:spPr>
          <a:xfrm>
            <a:off x="3511950" y="3211475"/>
            <a:ext cx="2120100" cy="1638300"/>
          </a:xfrm>
          <a:prstGeom prst="rect">
            <a:avLst/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The output will be a metric capable of deciphering the strength of association between company and attribute specified. 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/>
        </p:nvSpPr>
        <p:spPr>
          <a:xfrm>
            <a:off x="813750" y="492550"/>
            <a:ext cx="6285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Feedback Mechanism</a:t>
            </a:r>
            <a:endParaRPr b="1" sz="3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4" name="Google Shape;3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25" y="1260550"/>
            <a:ext cx="7323776" cy="33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/>
        </p:nvSpPr>
        <p:spPr>
          <a:xfrm>
            <a:off x="813750" y="492550"/>
            <a:ext cx="6285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b="1" sz="3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20" name="Google Shape;320;p39"/>
          <p:cNvGrpSpPr/>
          <p:nvPr/>
        </p:nvGrpSpPr>
        <p:grpSpPr>
          <a:xfrm>
            <a:off x="977346" y="3960571"/>
            <a:ext cx="7213747" cy="643356"/>
            <a:chOff x="1593000" y="2322568"/>
            <a:chExt cx="2939827" cy="643356"/>
          </a:xfrm>
        </p:grpSpPr>
        <p:sp>
          <p:nvSpPr>
            <p:cNvPr id="321" name="Google Shape;321;p3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 or transform this score for further applications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26" name="Google Shape;326;p39"/>
          <p:cNvGrpSpPr/>
          <p:nvPr/>
        </p:nvGrpSpPr>
        <p:grpSpPr>
          <a:xfrm>
            <a:off x="977396" y="3305571"/>
            <a:ext cx="7213747" cy="643356"/>
            <a:chOff x="1593000" y="2322568"/>
            <a:chExt cx="2939827" cy="643356"/>
          </a:xfrm>
        </p:grpSpPr>
        <p:sp>
          <p:nvSpPr>
            <p:cNvPr id="327" name="Google Shape;327;p3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Use Jaccard Similarity Index to find common followers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0" name="Google Shape;330;p3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32" name="Google Shape;332;p39"/>
          <p:cNvGrpSpPr/>
          <p:nvPr/>
        </p:nvGrpSpPr>
        <p:grpSpPr>
          <a:xfrm>
            <a:off x="977396" y="2650796"/>
            <a:ext cx="7213747" cy="643356"/>
            <a:chOff x="1593000" y="2322568"/>
            <a:chExt cx="2939827" cy="643356"/>
          </a:xfrm>
        </p:grpSpPr>
        <p:sp>
          <p:nvSpPr>
            <p:cNvPr id="333" name="Google Shape;333;p3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Fetch the list of followers of the </a:t>
              </a: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company</a:t>
              </a: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and exemplars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6" name="Google Shape;336;p3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38" name="Google Shape;338;p39"/>
          <p:cNvGrpSpPr/>
          <p:nvPr/>
        </p:nvGrpSpPr>
        <p:grpSpPr>
          <a:xfrm>
            <a:off x="977316" y="1995871"/>
            <a:ext cx="7267252" cy="643356"/>
            <a:chOff x="1593000" y="2322568"/>
            <a:chExt cx="2939827" cy="643356"/>
          </a:xfrm>
        </p:grpSpPr>
        <p:sp>
          <p:nvSpPr>
            <p:cNvPr id="339" name="Google Shape;339;p3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Collect the exemplars related to an attribute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44" name="Google Shape;344;p39"/>
          <p:cNvGrpSpPr/>
          <p:nvPr/>
        </p:nvGrpSpPr>
        <p:grpSpPr>
          <a:xfrm>
            <a:off x="977411" y="1341096"/>
            <a:ext cx="7213747" cy="643356"/>
            <a:chOff x="1593000" y="2322568"/>
            <a:chExt cx="2939827" cy="643356"/>
          </a:xfrm>
        </p:grpSpPr>
        <p:sp>
          <p:nvSpPr>
            <p:cNvPr id="345" name="Google Shape;345;p3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Identify</a:t>
              </a: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the </a:t>
              </a: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company</a:t>
              </a: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or stock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 txBox="1"/>
          <p:nvPr>
            <p:ph type="title"/>
          </p:nvPr>
        </p:nvSpPr>
        <p:spPr>
          <a:xfrm>
            <a:off x="720000" y="253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a demo!!!</a:t>
            </a:r>
            <a:endParaRPr/>
          </a:p>
        </p:txBody>
      </p:sp>
      <p:pic>
        <p:nvPicPr>
          <p:cNvPr id="355" name="Google Shape;3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425" y="1220600"/>
            <a:ext cx="2805325" cy="28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0"/>
          <p:cNvSpPr txBox="1"/>
          <p:nvPr>
            <p:ph idx="2" type="subTitle"/>
          </p:nvPr>
        </p:nvSpPr>
        <p:spPr>
          <a:xfrm>
            <a:off x="720000" y="1063800"/>
            <a:ext cx="4774200" cy="4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Used </a:t>
            </a:r>
            <a:r>
              <a:rPr lang="en" sz="1400">
                <a:solidFill>
                  <a:srgbClr val="CC4125"/>
                </a:solidFill>
              </a:rPr>
              <a:t>Phantom Buster,</a:t>
            </a:r>
            <a:r>
              <a:rPr lang="en" sz="1400"/>
              <a:t> a no-code cloud based task automator software to </a:t>
            </a:r>
            <a:r>
              <a:rPr lang="en" sz="1400"/>
              <a:t>scrape</a:t>
            </a:r>
            <a:r>
              <a:rPr lang="en" sz="1400"/>
              <a:t> the </a:t>
            </a:r>
            <a:r>
              <a:rPr lang="en" sz="1400"/>
              <a:t>list of followers to demonstrate a small use case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Considered a use case for clean technology or environment focused exemplaries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Due to limitations, fetched 200 -250 followers for each account and restricted the number of exemplaries to 20. Some of the exemplaries selected are:</a:t>
            </a:r>
            <a:endParaRPr sz="14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7E9EA"/>
                </a:solidFill>
                <a:latin typeface="Roboto"/>
                <a:ea typeface="Roboto"/>
                <a:cs typeface="Roboto"/>
                <a:sym typeface="Roboto"/>
              </a:rPr>
              <a:t>Greenpeace International</a:t>
            </a:r>
            <a:endParaRPr b="1" sz="1500">
              <a:solidFill>
                <a:srgbClr val="E7E9E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7E9EA"/>
                </a:solidFill>
                <a:latin typeface="Roboto"/>
                <a:ea typeface="Roboto"/>
                <a:cs typeface="Roboto"/>
                <a:sym typeface="Roboto"/>
              </a:rPr>
              <a:t>Global Sustainability Standards Board</a:t>
            </a:r>
            <a:endParaRPr b="1" sz="1500">
              <a:solidFill>
                <a:srgbClr val="E7E9E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7E9EA"/>
                </a:solidFill>
                <a:latin typeface="Roboto"/>
                <a:ea typeface="Roboto"/>
                <a:cs typeface="Roboto"/>
                <a:sym typeface="Roboto"/>
              </a:rPr>
              <a:t>Forum for the Future</a:t>
            </a:r>
            <a:endParaRPr b="1" sz="1500">
              <a:solidFill>
                <a:srgbClr val="E7E9E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7E9EA"/>
                </a:solidFill>
                <a:latin typeface="Roboto"/>
                <a:ea typeface="Roboto"/>
                <a:cs typeface="Roboto"/>
                <a:sym typeface="Roboto"/>
              </a:rPr>
              <a:t>Sierra Club</a:t>
            </a:r>
            <a:endParaRPr b="1" sz="1500">
              <a:solidFill>
                <a:srgbClr val="E7E9E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7E9EA"/>
                </a:solidFill>
                <a:latin typeface="Roboto"/>
                <a:ea typeface="Roboto"/>
                <a:cs typeface="Roboto"/>
                <a:sym typeface="Roboto"/>
              </a:rPr>
              <a:t>Rainforest Alliance</a:t>
            </a:r>
            <a:endParaRPr b="1" sz="1500">
              <a:solidFill>
                <a:srgbClr val="E7E9E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7E9EA"/>
                </a:solidFill>
                <a:latin typeface="Roboto"/>
                <a:ea typeface="Roboto"/>
                <a:cs typeface="Roboto"/>
                <a:sym typeface="Roboto"/>
              </a:rPr>
              <a:t>NRDC (Natural Resources Defense Council)  </a:t>
            </a:r>
            <a:endParaRPr b="1" sz="1500">
              <a:solidFill>
                <a:srgbClr val="E7E9E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ctrTitle"/>
          </p:nvPr>
        </p:nvSpPr>
        <p:spPr>
          <a:xfrm>
            <a:off x="713225" y="297375"/>
            <a:ext cx="7606200" cy="7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UBS PITCH 2023</a:t>
            </a:r>
            <a:endParaRPr/>
          </a:p>
        </p:txBody>
      </p:sp>
      <p:sp>
        <p:nvSpPr>
          <p:cNvPr id="186" name="Google Shape;186;p23"/>
          <p:cNvSpPr txBox="1"/>
          <p:nvPr>
            <p:ph idx="4294967295" type="title"/>
          </p:nvPr>
        </p:nvSpPr>
        <p:spPr>
          <a:xfrm>
            <a:off x="937175" y="1188500"/>
            <a:ext cx="7158300" cy="3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Times New Roman"/>
                <a:ea typeface="Times New Roman"/>
                <a:cs typeface="Times New Roman"/>
                <a:sym typeface="Times New Roman"/>
              </a:rPr>
              <a:t>Team: Number Crunchers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Times New Roman"/>
                <a:ea typeface="Times New Roman"/>
                <a:cs typeface="Times New Roman"/>
                <a:sym typeface="Times New Roman"/>
              </a:rPr>
              <a:t>Stevens Institute of Technology 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Times New Roman"/>
                <a:ea typeface="Times New Roman"/>
                <a:cs typeface="Times New Roman"/>
                <a:sym typeface="Times New Roman"/>
              </a:rPr>
              <a:t>UBS Mentors: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Times New Roman"/>
                <a:ea typeface="Times New Roman"/>
                <a:cs typeface="Times New Roman"/>
                <a:sym typeface="Times New Roman"/>
              </a:rPr>
              <a:t>Shirly Piperno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Times New Roman"/>
                <a:ea typeface="Times New Roman"/>
                <a:cs typeface="Times New Roman"/>
                <a:sym typeface="Times New Roman"/>
              </a:rPr>
              <a:t>George Sorial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Times New Roman"/>
                <a:ea typeface="Times New Roman"/>
                <a:cs typeface="Times New Roman"/>
                <a:sym typeface="Times New Roman"/>
              </a:rPr>
              <a:t>Team Members: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Times New Roman"/>
                <a:ea typeface="Times New Roman"/>
                <a:cs typeface="Times New Roman"/>
                <a:sym typeface="Times New Roman"/>
              </a:rPr>
              <a:t>Aayush Vikram Singh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Times New Roman"/>
                <a:ea typeface="Times New Roman"/>
                <a:cs typeface="Times New Roman"/>
                <a:sym typeface="Times New Roman"/>
              </a:rPr>
              <a:t>Abhimanyu Sheth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Times New Roman"/>
                <a:ea typeface="Times New Roman"/>
                <a:cs typeface="Times New Roman"/>
                <a:sym typeface="Times New Roman"/>
              </a:rPr>
              <a:t>Manvendra Shrimal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Times New Roman"/>
                <a:ea typeface="Times New Roman"/>
                <a:cs typeface="Times New Roman"/>
                <a:sym typeface="Times New Roman"/>
              </a:rPr>
              <a:t>Priestley</a:t>
            </a:r>
            <a:r>
              <a:rPr b="0" lang="en" sz="1800">
                <a:latin typeface="Times New Roman"/>
                <a:ea typeface="Times New Roman"/>
                <a:cs typeface="Times New Roman"/>
                <a:sym typeface="Times New Roman"/>
              </a:rPr>
              <a:t> Fernandes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Times New Roman"/>
                <a:ea typeface="Times New Roman"/>
                <a:cs typeface="Times New Roman"/>
                <a:sym typeface="Times New Roman"/>
              </a:rPr>
              <a:t>Theophilus Ijiebor</a:t>
            </a:r>
            <a:endParaRPr b="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7850" y="0"/>
            <a:ext cx="1456150" cy="1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850" y="0"/>
            <a:ext cx="1567400" cy="135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362" name="Google Shape;362;p41"/>
          <p:cNvGraphicFramePr/>
          <p:nvPr/>
        </p:nvGraphicFramePr>
        <p:xfrm>
          <a:off x="720000" y="155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{B8F776E8-22B0-4C09-B9F2-C48F5ED1A5E7}</a:tableStyleId>
              </a:tblPr>
              <a:tblGrid>
                <a:gridCol w="1294925"/>
                <a:gridCol w="912350"/>
                <a:gridCol w="1103650"/>
                <a:gridCol w="11036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COMPANY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SCORE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COMPANY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SCORE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Tesla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Orsted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1.32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Siemens Gamesa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1.32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First Solar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Vestas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1.32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E7E9EA"/>
                          </a:solidFill>
                          <a:highlight>
                            <a:srgbClr val="0000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Enphase Energy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1.98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Schneider Electric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0.881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E7E9EA"/>
                          </a:solidFill>
                          <a:highlight>
                            <a:srgbClr val="0000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Alphabet Inc.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0.22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63" name="Google Shape;3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800" y="445025"/>
            <a:ext cx="3499099" cy="11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800" y="2072525"/>
            <a:ext cx="3499100" cy="21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/>
          <p:nvPr>
            <p:ph type="title"/>
          </p:nvPr>
        </p:nvSpPr>
        <p:spPr>
          <a:xfrm>
            <a:off x="720000" y="253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SFM : The BIG picture</a:t>
            </a:r>
            <a:endParaRPr/>
          </a:p>
        </p:txBody>
      </p:sp>
      <p:grpSp>
        <p:nvGrpSpPr>
          <p:cNvPr id="370" name="Google Shape;370;p42"/>
          <p:cNvGrpSpPr/>
          <p:nvPr/>
        </p:nvGrpSpPr>
        <p:grpSpPr>
          <a:xfrm>
            <a:off x="943825" y="1019593"/>
            <a:ext cx="7480264" cy="674413"/>
            <a:chOff x="943723" y="3098500"/>
            <a:chExt cx="2379900" cy="674413"/>
          </a:xfrm>
        </p:grpSpPr>
        <p:sp>
          <p:nvSpPr>
            <p:cNvPr id="371" name="Google Shape;371;p42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2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943723" y="3098513"/>
              <a:ext cx="687600" cy="674400"/>
            </a:xfrm>
            <a:prstGeom prst="rtTriangl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42"/>
          <p:cNvGrpSpPr/>
          <p:nvPr/>
        </p:nvGrpSpPr>
        <p:grpSpPr>
          <a:xfrm>
            <a:off x="943760" y="2390100"/>
            <a:ext cx="7480264" cy="674450"/>
            <a:chOff x="943723" y="4469050"/>
            <a:chExt cx="2379900" cy="674450"/>
          </a:xfrm>
        </p:grpSpPr>
        <p:sp>
          <p:nvSpPr>
            <p:cNvPr id="375" name="Google Shape;375;p42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2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9" name="Google Shape;379;p42"/>
          <p:cNvGrpSpPr/>
          <p:nvPr/>
        </p:nvGrpSpPr>
        <p:grpSpPr>
          <a:xfrm>
            <a:off x="943742" y="1704825"/>
            <a:ext cx="7480313" cy="674450"/>
            <a:chOff x="943723" y="3783775"/>
            <a:chExt cx="2546403" cy="674450"/>
          </a:xfrm>
        </p:grpSpPr>
        <p:sp>
          <p:nvSpPr>
            <p:cNvPr id="380" name="Google Shape;380;p42"/>
            <p:cNvSpPr/>
            <p:nvPr/>
          </p:nvSpPr>
          <p:spPr>
            <a:xfrm>
              <a:off x="943726" y="3783775"/>
              <a:ext cx="25464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2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2"/>
            <p:cNvSpPr/>
            <p:nvPr/>
          </p:nvSpPr>
          <p:spPr>
            <a:xfrm>
              <a:off x="1704725" y="3783825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4" name="Google Shape;384;p42"/>
          <p:cNvGrpSpPr/>
          <p:nvPr/>
        </p:nvGrpSpPr>
        <p:grpSpPr>
          <a:xfrm>
            <a:off x="943731" y="3760650"/>
            <a:ext cx="7480264" cy="674450"/>
            <a:chOff x="943723" y="4469050"/>
            <a:chExt cx="2379900" cy="674450"/>
          </a:xfrm>
        </p:grpSpPr>
        <p:sp>
          <p:nvSpPr>
            <p:cNvPr id="385" name="Google Shape;385;p42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9" name="Google Shape;389;p42"/>
          <p:cNvGrpSpPr/>
          <p:nvPr/>
        </p:nvGrpSpPr>
        <p:grpSpPr>
          <a:xfrm>
            <a:off x="943720" y="3075375"/>
            <a:ext cx="7480264" cy="674450"/>
            <a:chOff x="943723" y="4469050"/>
            <a:chExt cx="2379900" cy="674450"/>
          </a:xfrm>
        </p:grpSpPr>
        <p:sp>
          <p:nvSpPr>
            <p:cNvPr id="390" name="Google Shape;390;p42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4" name="Google Shape;394;p42"/>
          <p:cNvSpPr txBox="1"/>
          <p:nvPr/>
        </p:nvSpPr>
        <p:spPr>
          <a:xfrm>
            <a:off x="1062700" y="1078400"/>
            <a:ext cx="736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paper prescribes a big data approach where the process is automated for large scale scraping</a:t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1062700" y="1721450"/>
            <a:ext cx="7361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Twitter Lists were used to programmatically collect exemplar accounts for each attribute as follows</a:t>
            </a:r>
            <a:endParaRPr/>
          </a:p>
        </p:txBody>
      </p:sp>
      <p:sp>
        <p:nvSpPr>
          <p:cNvPr id="396" name="Google Shape;396;p42"/>
          <p:cNvSpPr txBox="1"/>
          <p:nvPr/>
        </p:nvSpPr>
        <p:spPr>
          <a:xfrm>
            <a:off x="1062700" y="2369450"/>
            <a:ext cx="7269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Iterated through the first 50 List results and retained accounts that appeared  on at least two different Lists (to reduce the number of false matches).</a:t>
            </a:r>
            <a:r>
              <a:rPr i="1" lang="en">
                <a:solidFill>
                  <a:schemeClr val="dk1"/>
                </a:solidFill>
              </a:rPr>
              <a:t> 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1106050" y="3075375"/>
            <a:ext cx="7155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</a:t>
            </a:r>
            <a:r>
              <a:rPr lang="en">
                <a:solidFill>
                  <a:schemeClr val="dk1"/>
                </a:solidFill>
              </a:rPr>
              <a:t>ntroduced a modification to encode the intuition that being similar to niche exemplars is more important than being similar to popular exemplars.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8" name="Google Shape;398;p42"/>
          <p:cNvSpPr txBox="1"/>
          <p:nvPr/>
        </p:nvSpPr>
        <p:spPr>
          <a:xfrm>
            <a:off x="1106050" y="3807750"/>
            <a:ext cx="6984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Many ways can be used but </a:t>
            </a:r>
            <a:r>
              <a:rPr lang="en">
                <a:solidFill>
                  <a:schemeClr val="dk1"/>
                </a:solidFill>
              </a:rPr>
              <a:t> weights in this case were  assigned to each exemplar inversely proportional to its number of followers.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"/>
          <p:cNvSpPr txBox="1"/>
          <p:nvPr>
            <p:ph type="title"/>
          </p:nvPr>
        </p:nvSpPr>
        <p:spPr>
          <a:xfrm>
            <a:off x="1049475" y="176111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40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0" i="1" lang="en" sz="1400">
                <a:latin typeface="Arial"/>
                <a:ea typeface="Arial"/>
                <a:cs typeface="Arial"/>
                <a:sym typeface="Arial"/>
              </a:rPr>
              <a:t>ist of 239 brands and three attributes</a:t>
            </a:r>
            <a:endParaRPr/>
          </a:p>
        </p:txBody>
      </p:sp>
      <p:grpSp>
        <p:nvGrpSpPr>
          <p:cNvPr id="404" name="Google Shape;404;p43"/>
          <p:cNvGrpSpPr/>
          <p:nvPr/>
        </p:nvGrpSpPr>
        <p:grpSpPr>
          <a:xfrm>
            <a:off x="943825" y="1019593"/>
            <a:ext cx="7480264" cy="674413"/>
            <a:chOff x="943723" y="3098500"/>
            <a:chExt cx="2379900" cy="674413"/>
          </a:xfrm>
        </p:grpSpPr>
        <p:sp>
          <p:nvSpPr>
            <p:cNvPr id="405" name="Google Shape;405;p43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3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3"/>
            <p:cNvSpPr/>
            <p:nvPr/>
          </p:nvSpPr>
          <p:spPr>
            <a:xfrm>
              <a:off x="943723" y="3098513"/>
              <a:ext cx="687600" cy="674400"/>
            </a:xfrm>
            <a:prstGeom prst="rtTriangl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" name="Google Shape;408;p43"/>
          <p:cNvGrpSpPr/>
          <p:nvPr/>
        </p:nvGrpSpPr>
        <p:grpSpPr>
          <a:xfrm>
            <a:off x="943760" y="2390100"/>
            <a:ext cx="7480264" cy="674450"/>
            <a:chOff x="943723" y="4469050"/>
            <a:chExt cx="2379900" cy="674450"/>
          </a:xfrm>
        </p:grpSpPr>
        <p:sp>
          <p:nvSpPr>
            <p:cNvPr id="409" name="Google Shape;409;p43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3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3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3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3" name="Google Shape;413;p43"/>
          <p:cNvGrpSpPr/>
          <p:nvPr/>
        </p:nvGrpSpPr>
        <p:grpSpPr>
          <a:xfrm>
            <a:off x="943864" y="1705195"/>
            <a:ext cx="7480313" cy="674412"/>
            <a:chOff x="943723" y="3783775"/>
            <a:chExt cx="2546403" cy="674412"/>
          </a:xfrm>
        </p:grpSpPr>
        <p:sp>
          <p:nvSpPr>
            <p:cNvPr id="414" name="Google Shape;414;p43"/>
            <p:cNvSpPr/>
            <p:nvPr/>
          </p:nvSpPr>
          <p:spPr>
            <a:xfrm>
              <a:off x="943726" y="3783775"/>
              <a:ext cx="25464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3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3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43"/>
          <p:cNvGrpSpPr/>
          <p:nvPr/>
        </p:nvGrpSpPr>
        <p:grpSpPr>
          <a:xfrm>
            <a:off x="943720" y="3075375"/>
            <a:ext cx="7480264" cy="674450"/>
            <a:chOff x="943723" y="4469050"/>
            <a:chExt cx="2379900" cy="674450"/>
          </a:xfrm>
        </p:grpSpPr>
        <p:sp>
          <p:nvSpPr>
            <p:cNvPr id="418" name="Google Shape;418;p43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3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3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3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22" name="Google Shape;422;p43"/>
          <p:cNvSpPr txBox="1"/>
          <p:nvPr/>
        </p:nvSpPr>
        <p:spPr>
          <a:xfrm>
            <a:off x="988150" y="3088600"/>
            <a:ext cx="7391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Participants were asked to rate each brand in the set on a scale of one to five according to how much they believed the brand aligned with the perceptual attribute at hand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423" name="Google Shape;423;p43"/>
          <p:cNvSpPr txBox="1"/>
          <p:nvPr/>
        </p:nvSpPr>
        <p:spPr>
          <a:xfrm>
            <a:off x="1049463" y="1056825"/>
            <a:ext cx="7269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T</a:t>
            </a:r>
            <a:r>
              <a:rPr i="1" lang="en">
                <a:solidFill>
                  <a:schemeClr val="dk1"/>
                </a:solidFill>
              </a:rPr>
              <a:t>he surveys were conducted  through Amazon Mechanical Turk (AMT), which had been shown to be a reliable source for social science data collection </a:t>
            </a:r>
            <a:endParaRPr/>
          </a:p>
        </p:txBody>
      </p:sp>
      <p:sp>
        <p:nvSpPr>
          <p:cNvPr id="424" name="Google Shape;424;p43"/>
          <p:cNvSpPr txBox="1"/>
          <p:nvPr/>
        </p:nvSpPr>
        <p:spPr>
          <a:xfrm>
            <a:off x="988150" y="2409938"/>
            <a:ext cx="7269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Brands were grouped into sets by sector and attribute, and 500 AMT participants were recruited to rate each set.</a:t>
            </a:r>
            <a:endParaRPr/>
          </a:p>
        </p:txBody>
      </p:sp>
      <p:sp>
        <p:nvSpPr>
          <p:cNvPr id="425" name="Google Shape;425;p43"/>
          <p:cNvSpPr txBox="1"/>
          <p:nvPr/>
        </p:nvSpPr>
        <p:spPr>
          <a:xfrm>
            <a:off x="988150" y="1733400"/>
            <a:ext cx="66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L</a:t>
            </a:r>
            <a:r>
              <a:rPr i="1" lang="en">
                <a:solidFill>
                  <a:schemeClr val="dk1"/>
                </a:solidFill>
              </a:rPr>
              <a:t>ist of 239 brands and three attributes was used for analysis</a:t>
            </a:r>
            <a:endParaRPr/>
          </a:p>
        </p:txBody>
      </p:sp>
      <p:sp>
        <p:nvSpPr>
          <p:cNvPr id="426" name="Google Shape;426;p43"/>
          <p:cNvSpPr txBox="1"/>
          <p:nvPr>
            <p:ph type="title"/>
          </p:nvPr>
        </p:nvSpPr>
        <p:spPr>
          <a:xfrm>
            <a:off x="720000" y="253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SFM : The BIG picture (Survey)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/>
          <p:cNvSpPr txBox="1"/>
          <p:nvPr>
            <p:ph type="title"/>
          </p:nvPr>
        </p:nvSpPr>
        <p:spPr>
          <a:xfrm>
            <a:off x="720000" y="253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SFM : The BIG picture (Results)</a:t>
            </a:r>
            <a:endParaRPr/>
          </a:p>
        </p:txBody>
      </p:sp>
      <p:grpSp>
        <p:nvGrpSpPr>
          <p:cNvPr id="432" name="Google Shape;432;p44"/>
          <p:cNvGrpSpPr/>
          <p:nvPr/>
        </p:nvGrpSpPr>
        <p:grpSpPr>
          <a:xfrm>
            <a:off x="943825" y="1019593"/>
            <a:ext cx="7480264" cy="674413"/>
            <a:chOff x="943723" y="3098500"/>
            <a:chExt cx="2379900" cy="674413"/>
          </a:xfrm>
        </p:grpSpPr>
        <p:sp>
          <p:nvSpPr>
            <p:cNvPr id="433" name="Google Shape;433;p44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4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4"/>
            <p:cNvSpPr/>
            <p:nvPr/>
          </p:nvSpPr>
          <p:spPr>
            <a:xfrm>
              <a:off x="943723" y="3098513"/>
              <a:ext cx="687600" cy="674400"/>
            </a:xfrm>
            <a:prstGeom prst="rtTriangl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44"/>
          <p:cNvGrpSpPr/>
          <p:nvPr/>
        </p:nvGrpSpPr>
        <p:grpSpPr>
          <a:xfrm>
            <a:off x="943760" y="2390100"/>
            <a:ext cx="7480264" cy="674450"/>
            <a:chOff x="943723" y="4469050"/>
            <a:chExt cx="2379900" cy="674450"/>
          </a:xfrm>
        </p:grpSpPr>
        <p:sp>
          <p:nvSpPr>
            <p:cNvPr id="437" name="Google Shape;437;p44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4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4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4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1" name="Google Shape;441;p44"/>
          <p:cNvGrpSpPr/>
          <p:nvPr/>
        </p:nvGrpSpPr>
        <p:grpSpPr>
          <a:xfrm>
            <a:off x="943742" y="1704825"/>
            <a:ext cx="7480313" cy="674450"/>
            <a:chOff x="943723" y="3783775"/>
            <a:chExt cx="2546403" cy="674450"/>
          </a:xfrm>
        </p:grpSpPr>
        <p:sp>
          <p:nvSpPr>
            <p:cNvPr id="442" name="Google Shape;442;p44"/>
            <p:cNvSpPr/>
            <p:nvPr/>
          </p:nvSpPr>
          <p:spPr>
            <a:xfrm>
              <a:off x="943726" y="3783775"/>
              <a:ext cx="25464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1704725" y="3783825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6" name="Google Shape;446;p44"/>
          <p:cNvGrpSpPr/>
          <p:nvPr/>
        </p:nvGrpSpPr>
        <p:grpSpPr>
          <a:xfrm>
            <a:off x="943720" y="3075375"/>
            <a:ext cx="7480264" cy="674450"/>
            <a:chOff x="943723" y="4469050"/>
            <a:chExt cx="2379900" cy="674450"/>
          </a:xfrm>
        </p:grpSpPr>
        <p:sp>
          <p:nvSpPr>
            <p:cNvPr id="447" name="Google Shape;447;p44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4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4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4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51" name="Google Shape;451;p44"/>
          <p:cNvSpPr txBox="1"/>
          <p:nvPr/>
        </p:nvSpPr>
        <p:spPr>
          <a:xfrm>
            <a:off x="886475" y="1178300"/>
            <a:ext cx="7480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T</a:t>
            </a:r>
            <a:r>
              <a:rPr i="1" lang="en" sz="1200">
                <a:solidFill>
                  <a:schemeClr val="dk1"/>
                </a:solidFill>
              </a:rPr>
              <a:t>o evaluate the overall accuracy of SPS, each sector-attribute combination was examined individually and Pearson correlation coefficient between the average survey ratings and the SPS was calculated</a:t>
            </a:r>
            <a:endParaRPr sz="1200"/>
          </a:p>
        </p:txBody>
      </p:sp>
      <p:sp>
        <p:nvSpPr>
          <p:cNvPr id="452" name="Google Shape;452;p44"/>
          <p:cNvSpPr txBox="1"/>
          <p:nvPr/>
        </p:nvSpPr>
        <p:spPr>
          <a:xfrm>
            <a:off x="943825" y="1760000"/>
            <a:ext cx="7101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</a:rPr>
              <a:t>Across all sectors and attributes, the average correlation coefficient between SPS and the survey averages is 0.72</a:t>
            </a:r>
            <a:endParaRPr i="1" sz="1200">
              <a:solidFill>
                <a:schemeClr val="dk1"/>
              </a:solidFill>
            </a:endParaRPr>
          </a:p>
        </p:txBody>
      </p:sp>
      <p:sp>
        <p:nvSpPr>
          <p:cNvPr id="453" name="Google Shape;453;p44"/>
          <p:cNvSpPr txBox="1"/>
          <p:nvPr/>
        </p:nvSpPr>
        <p:spPr>
          <a:xfrm>
            <a:off x="927900" y="2380975"/>
            <a:ext cx="7288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</a:rPr>
              <a:t>Since its a novel technique, </a:t>
            </a:r>
            <a:r>
              <a:rPr i="1" lang="en" sz="1200">
                <a:solidFill>
                  <a:schemeClr val="dk1"/>
                </a:solidFill>
              </a:rPr>
              <a:t>there is no clear external benchmark to directly compare  performance against. In their validation, a similar kind of technique had correlations between their estimates and survey results that ranged from 0.43 to 0.55. </a:t>
            </a:r>
            <a:endParaRPr i="1" sz="1200">
              <a:solidFill>
                <a:schemeClr val="dk1"/>
              </a:solidFill>
            </a:endParaRPr>
          </a:p>
        </p:txBody>
      </p:sp>
      <p:sp>
        <p:nvSpPr>
          <p:cNvPr id="454" name="Google Shape;454;p44"/>
          <p:cNvSpPr txBox="1"/>
          <p:nvPr/>
        </p:nvSpPr>
        <p:spPr>
          <a:xfrm>
            <a:off x="943825" y="3192275"/>
            <a:ext cx="7375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</a:rPr>
              <a:t>A small </a:t>
            </a:r>
            <a:r>
              <a:rPr i="1" lang="en" sz="1200">
                <a:solidFill>
                  <a:schemeClr val="dk1"/>
                </a:solidFill>
              </a:rPr>
              <a:t>correlation coefficient of 0.107 (p D 0006) indicating that attribute ratings were not reflections of popularity.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50" y="1347850"/>
            <a:ext cx="8062400" cy="23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5"/>
          <p:cNvSpPr txBox="1"/>
          <p:nvPr>
            <p:ph type="title"/>
          </p:nvPr>
        </p:nvSpPr>
        <p:spPr>
          <a:xfrm>
            <a:off x="720000" y="389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Jaccard Similarity Index?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025" y="293800"/>
            <a:ext cx="7311427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2000" y="2833575"/>
            <a:ext cx="5420010" cy="21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7"/>
          <p:cNvSpPr txBox="1"/>
          <p:nvPr>
            <p:ph type="title"/>
          </p:nvPr>
        </p:nvSpPr>
        <p:spPr>
          <a:xfrm>
            <a:off x="720000" y="1632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Asset Allocations under ESG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8"/>
          <p:cNvSpPr txBox="1"/>
          <p:nvPr/>
        </p:nvSpPr>
        <p:spPr>
          <a:xfrm>
            <a:off x="357300" y="19942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Overview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7" name="Google Shape;477;p48"/>
          <p:cNvSpPr txBox="1"/>
          <p:nvPr/>
        </p:nvSpPr>
        <p:spPr>
          <a:xfrm>
            <a:off x="357300" y="1238100"/>
            <a:ext cx="8276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Our model takes into account the risk adjusted returns for stocks which have a high ESG rating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For selection of stocks we have selected high growth value stocks over the last five years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These stocks have a AAA ESG Rating according to the MSCI ESG index which makes them the some most highly rated stocks amongst all the Economic Social and governance metrics which contribute to ESG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ESG as a methodology is meant to mitigate risk by allowing investors to select stocks and assets which beat systemic risk by having a high contribution to sustainability metrics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9"/>
          <p:cNvSpPr/>
          <p:nvPr/>
        </p:nvSpPr>
        <p:spPr>
          <a:xfrm rot="-8100000">
            <a:off x="-584547" y="-61840"/>
            <a:ext cx="1260489" cy="3465389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9"/>
          <p:cNvSpPr txBox="1"/>
          <p:nvPr/>
        </p:nvSpPr>
        <p:spPr>
          <a:xfrm>
            <a:off x="226925" y="139300"/>
            <a:ext cx="748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Methodology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84" name="Google Shape;4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803" y="2979300"/>
            <a:ext cx="3436997" cy="19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9"/>
          <p:cNvSpPr txBox="1"/>
          <p:nvPr/>
        </p:nvSpPr>
        <p:spPr>
          <a:xfrm>
            <a:off x="378200" y="896100"/>
            <a:ext cx="8244600" cy="20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86" name="Google Shape;486;p49"/>
          <p:cNvSpPr/>
          <p:nvPr/>
        </p:nvSpPr>
        <p:spPr>
          <a:xfrm rot="-5400000">
            <a:off x="4119925" y="-2566450"/>
            <a:ext cx="670500" cy="79428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9"/>
          <p:cNvSpPr txBox="1"/>
          <p:nvPr/>
        </p:nvSpPr>
        <p:spPr>
          <a:xfrm>
            <a:off x="845850" y="1139975"/>
            <a:ext cx="79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for the stocks has been taken from Yahoo finance for the last 10 years for all the stocks</a:t>
            </a:r>
            <a:endParaRPr/>
          </a:p>
        </p:txBody>
      </p:sp>
      <p:sp>
        <p:nvSpPr>
          <p:cNvPr id="488" name="Google Shape;488;p49"/>
          <p:cNvSpPr/>
          <p:nvPr/>
        </p:nvSpPr>
        <p:spPr>
          <a:xfrm rot="-5400000">
            <a:off x="4124425" y="-1516625"/>
            <a:ext cx="670500" cy="7848600"/>
          </a:xfrm>
          <a:prstGeom prst="roundRect">
            <a:avLst>
              <a:gd fmla="val 46588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9"/>
          <p:cNvSpPr txBox="1"/>
          <p:nvPr/>
        </p:nvSpPr>
        <p:spPr>
          <a:xfrm>
            <a:off x="845850" y="2099875"/>
            <a:ext cx="70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Performance metrics were calculated using Log Returns as our time series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0"/>
          <p:cNvSpPr txBox="1"/>
          <p:nvPr/>
        </p:nvSpPr>
        <p:spPr>
          <a:xfrm>
            <a:off x="915700" y="1040250"/>
            <a:ext cx="73794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5" name="Google Shape;495;p50"/>
          <p:cNvSpPr/>
          <p:nvPr/>
        </p:nvSpPr>
        <p:spPr>
          <a:xfrm rot="-5400000">
            <a:off x="4251900" y="-635525"/>
            <a:ext cx="670500" cy="81678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0"/>
          <p:cNvSpPr/>
          <p:nvPr/>
        </p:nvSpPr>
        <p:spPr>
          <a:xfrm rot="-5400000">
            <a:off x="4268925" y="366575"/>
            <a:ext cx="670500" cy="82233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0"/>
          <p:cNvSpPr txBox="1"/>
          <p:nvPr/>
        </p:nvSpPr>
        <p:spPr>
          <a:xfrm>
            <a:off x="803050" y="3054500"/>
            <a:ext cx="758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Risk-adjusted return is a calculation of the return (or potential return) on an investment such as a stock or corporate bond when compared to cash or equivalents</a:t>
            </a:r>
            <a:endParaRPr/>
          </a:p>
        </p:txBody>
      </p:sp>
      <p:sp>
        <p:nvSpPr>
          <p:cNvPr id="498" name="Google Shape;498;p50"/>
          <p:cNvSpPr txBox="1"/>
          <p:nvPr/>
        </p:nvSpPr>
        <p:spPr>
          <a:xfrm>
            <a:off x="1006450" y="4170425"/>
            <a:ext cx="73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our Risk adjusted Returns Calculations we calculated the total returns (mean) and the total volatility(variance) for the stock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9" name="Google Shape;499;p50"/>
          <p:cNvSpPr/>
          <p:nvPr/>
        </p:nvSpPr>
        <p:spPr>
          <a:xfrm rot="-5400000">
            <a:off x="4260575" y="-1599900"/>
            <a:ext cx="670500" cy="82494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0"/>
          <p:cNvSpPr txBox="1"/>
          <p:nvPr/>
        </p:nvSpPr>
        <p:spPr>
          <a:xfrm>
            <a:off x="803050" y="2152800"/>
            <a:ext cx="774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then divided the two to get our risk adjusted returns for that particular stock, the code for pour methodology is in the following slide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1" name="Google Shape;501;p50"/>
          <p:cNvSpPr txBox="1"/>
          <p:nvPr/>
        </p:nvSpPr>
        <p:spPr>
          <a:xfrm>
            <a:off x="398225" y="283175"/>
            <a:ext cx="748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Methodology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2" name="Google Shape;502;p50"/>
          <p:cNvSpPr/>
          <p:nvPr/>
        </p:nvSpPr>
        <p:spPr>
          <a:xfrm rot="-5400000">
            <a:off x="4228650" y="-2626750"/>
            <a:ext cx="670500" cy="8228400"/>
          </a:xfrm>
          <a:prstGeom prst="roundRect">
            <a:avLst>
              <a:gd fmla="val 49873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0"/>
          <p:cNvSpPr txBox="1"/>
          <p:nvPr/>
        </p:nvSpPr>
        <p:spPr>
          <a:xfrm>
            <a:off x="803050" y="1122700"/>
            <a:ext cx="7859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After calculating the log returns we calculated the the risk adjusted returns for the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portfolio.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713225" y="445025"/>
            <a:ext cx="3709200" cy="4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Our Mission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Times New Roman"/>
                <a:ea typeface="Times New Roman"/>
                <a:cs typeface="Times New Roman"/>
                <a:sym typeface="Times New Roman"/>
              </a:rPr>
              <a:t>Help investors make informed investment decisions by finding balance between risk adjusted returns and ESG alignment and </a:t>
            </a:r>
            <a:r>
              <a:rPr b="0" lang="en" sz="2000">
                <a:latin typeface="Times New Roman"/>
                <a:ea typeface="Times New Roman"/>
                <a:cs typeface="Times New Roman"/>
                <a:sym typeface="Times New Roman"/>
              </a:rPr>
              <a:t>devise ways to p</a:t>
            </a:r>
            <a:r>
              <a:rPr b="0" lang="en" sz="2000">
                <a:latin typeface="Times New Roman"/>
                <a:ea typeface="Times New Roman"/>
                <a:cs typeface="Times New Roman"/>
                <a:sym typeface="Times New Roman"/>
              </a:rPr>
              <a:t>romote sustainable practices. </a:t>
            </a:r>
            <a:endParaRPr b="0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4"/>
          <p:cNvSpPr txBox="1"/>
          <p:nvPr>
            <p:ph type="title"/>
          </p:nvPr>
        </p:nvSpPr>
        <p:spPr>
          <a:xfrm>
            <a:off x="5106675" y="445025"/>
            <a:ext cx="3709200" cy="4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825" y="409587"/>
            <a:ext cx="4296000" cy="415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600" y="1038106"/>
            <a:ext cx="7581927" cy="2860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25" y="824450"/>
            <a:ext cx="7598749" cy="31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3"/>
          <p:cNvSpPr/>
          <p:nvPr/>
        </p:nvSpPr>
        <p:spPr>
          <a:xfrm>
            <a:off x="940100" y="576900"/>
            <a:ext cx="7516500" cy="3989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3"/>
          <p:cNvSpPr txBox="1"/>
          <p:nvPr/>
        </p:nvSpPr>
        <p:spPr>
          <a:xfrm>
            <a:off x="1098650" y="1040250"/>
            <a:ext cx="71994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the used the individual returns of these stocks to calculate their weight in our portfolio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As can be seen the more profitable stocks are given a higher weigh and the loss making stocks are assigned lower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These stocks are all have a lower risk exposure owing to their high ESG which we found in keeping with our overall research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Large cap market leading companies often have a high ESG scores owing to the fact that a low ESG scores could potentially be detracting to investors who are so inclined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"/>
          <p:cNvSpPr txBox="1"/>
          <p:nvPr/>
        </p:nvSpPr>
        <p:spPr>
          <a:xfrm>
            <a:off x="586950" y="250550"/>
            <a:ext cx="743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Use of Media Analysis (SFM)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525" name="Google Shape;525;p54"/>
          <p:cNvSpPr txBox="1"/>
          <p:nvPr/>
        </p:nvSpPr>
        <p:spPr>
          <a:xfrm>
            <a:off x="697075" y="1167100"/>
            <a:ext cx="74379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 selection for stocks for this model were made using the classic portfolio theory and analytics methods such as the mean variance model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Our social media criterion can further help enhance our selection by adding components that the current ESG command cannot grasp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If a particular stock or company gets a poor social media score according to our model then the weight of that asset could be adjusted in our portfolio or it could be omitted overall from our selection basis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can use the analysis to weed out companies that could impact negatively on our ESG selection or our overall returns and risk exposure.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"/>
          <p:cNvSpPr txBox="1"/>
          <p:nvPr>
            <p:ph type="title"/>
          </p:nvPr>
        </p:nvSpPr>
        <p:spPr>
          <a:xfrm>
            <a:off x="848500" y="192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THANKYOU!!!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3208438" y="539500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Mission ESG</a:t>
            </a:r>
            <a:endParaRPr/>
          </a:p>
        </p:txBody>
      </p:sp>
      <p:grpSp>
        <p:nvGrpSpPr>
          <p:cNvPr id="202" name="Google Shape;202;p25"/>
          <p:cNvGrpSpPr/>
          <p:nvPr/>
        </p:nvGrpSpPr>
        <p:grpSpPr>
          <a:xfrm>
            <a:off x="4885484" y="2701270"/>
            <a:ext cx="261571" cy="260379"/>
            <a:chOff x="4858109" y="2631368"/>
            <a:chExt cx="316442" cy="315000"/>
          </a:xfrm>
        </p:grpSpPr>
        <p:sp>
          <p:nvSpPr>
            <p:cNvPr id="203" name="Google Shape;203;p25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205" name="Google Shape;205;p25"/>
          <p:cNvGrpSpPr/>
          <p:nvPr/>
        </p:nvGrpSpPr>
        <p:grpSpPr>
          <a:xfrm>
            <a:off x="3440651" y="1601229"/>
            <a:ext cx="2535564" cy="2244842"/>
            <a:chOff x="3071457" y="2013875"/>
            <a:chExt cx="1944600" cy="1569600"/>
          </a:xfrm>
        </p:grpSpPr>
        <p:sp>
          <p:nvSpPr>
            <p:cNvPr id="206" name="Google Shape;206;p25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5"/>
            <p:cNvSpPr txBox="1"/>
            <p:nvPr/>
          </p:nvSpPr>
          <p:spPr>
            <a:xfrm>
              <a:off x="3338085" y="246251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INNOVATE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8" name="Google Shape;208;p25"/>
          <p:cNvGrpSpPr/>
          <p:nvPr/>
        </p:nvGrpSpPr>
        <p:grpSpPr>
          <a:xfrm>
            <a:off x="3115134" y="2593457"/>
            <a:ext cx="261571" cy="260379"/>
            <a:chOff x="4858109" y="2631368"/>
            <a:chExt cx="316442" cy="315000"/>
          </a:xfrm>
        </p:grpSpPr>
        <p:sp>
          <p:nvSpPr>
            <p:cNvPr id="209" name="Google Shape;209;p25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211" name="Google Shape;211;p25"/>
          <p:cNvGrpSpPr/>
          <p:nvPr/>
        </p:nvGrpSpPr>
        <p:grpSpPr>
          <a:xfrm>
            <a:off x="462972" y="1616926"/>
            <a:ext cx="2535564" cy="2213450"/>
            <a:chOff x="3071457" y="2013875"/>
            <a:chExt cx="1944600" cy="1569600"/>
          </a:xfrm>
        </p:grpSpPr>
        <p:sp>
          <p:nvSpPr>
            <p:cNvPr id="212" name="Google Shape;212;p25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5"/>
            <p:cNvSpPr txBox="1"/>
            <p:nvPr/>
          </p:nvSpPr>
          <p:spPr>
            <a:xfrm>
              <a:off x="3317905" y="2461001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EDUCATE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25"/>
          <p:cNvGrpSpPr/>
          <p:nvPr/>
        </p:nvGrpSpPr>
        <p:grpSpPr>
          <a:xfrm>
            <a:off x="6470941" y="1616917"/>
            <a:ext cx="2468670" cy="2213450"/>
            <a:chOff x="3071457" y="2013875"/>
            <a:chExt cx="1944600" cy="1569600"/>
          </a:xfrm>
        </p:grpSpPr>
        <p:sp>
          <p:nvSpPr>
            <p:cNvPr id="215" name="Google Shape;215;p25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5"/>
            <p:cNvSpPr txBox="1"/>
            <p:nvPr/>
          </p:nvSpPr>
          <p:spPr>
            <a:xfrm>
              <a:off x="3317904" y="2461019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OPTIMIZE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7" name="Google Shape;217;p25"/>
          <p:cNvGrpSpPr/>
          <p:nvPr/>
        </p:nvGrpSpPr>
        <p:grpSpPr>
          <a:xfrm>
            <a:off x="6092809" y="2593457"/>
            <a:ext cx="261571" cy="260379"/>
            <a:chOff x="4858109" y="2631368"/>
            <a:chExt cx="316442" cy="315000"/>
          </a:xfrm>
        </p:grpSpPr>
        <p:sp>
          <p:nvSpPr>
            <p:cNvPr id="218" name="Google Shape;218;p25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5106675" y="445025"/>
            <a:ext cx="3709200" cy="4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/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675" y="434688"/>
            <a:ext cx="3709200" cy="42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>
            <p:ph type="title"/>
          </p:nvPr>
        </p:nvSpPr>
        <p:spPr>
          <a:xfrm>
            <a:off x="713225" y="299550"/>
            <a:ext cx="3709200" cy="45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Problem Statement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Times New Roman"/>
                <a:ea typeface="Times New Roman"/>
                <a:cs typeface="Times New Roman"/>
                <a:sym typeface="Times New Roman"/>
              </a:rPr>
              <a:t>Develop a model for constructing investment portfolio that systematically incorporate ESG risks to enhance risk-adjusted returns, align with investors’ expectations, and adhere to ESG evaluation guidelines</a:t>
            </a:r>
            <a:endParaRPr b="0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00" y="117775"/>
            <a:ext cx="4702136" cy="26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3525" y="2633975"/>
            <a:ext cx="4997750" cy="23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375" y="352500"/>
            <a:ext cx="6818002" cy="443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 txBox="1"/>
          <p:nvPr/>
        </p:nvSpPr>
        <p:spPr>
          <a:xfrm>
            <a:off x="375500" y="302750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ESG?</a:t>
            </a:r>
            <a:endParaRPr/>
          </a:p>
        </p:txBody>
      </p:sp>
      <p:sp>
        <p:nvSpPr>
          <p:cNvPr id="246" name="Google Shape;246;p29"/>
          <p:cNvSpPr txBox="1"/>
          <p:nvPr/>
        </p:nvSpPr>
        <p:spPr>
          <a:xfrm>
            <a:off x="613175" y="1082300"/>
            <a:ext cx="740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The term ESG was coined in 2005 because of former UN Secretary General Kofi Annan forming a joint initiative under United Nations Global Compact with the International Finance Corporation and the Swiss Government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ESG is a framework that helps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stakeholders</a:t>
            </a:r>
            <a:r>
              <a:rPr lang="en">
                <a:solidFill>
                  <a:schemeClr val="dk1"/>
                </a:solidFill>
              </a:rPr>
              <a:t> understand how an organization is managing risks and opportunities related to environmental, social, and governance criteria (sometimes called ESG factors).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Based on public disclosures like annual reports and sustainability reports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 – Company’s Environmental stewardship ; S: Social factors; G: Corporate Governance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/>
          <p:nvPr/>
        </p:nvSpPr>
        <p:spPr>
          <a:xfrm rot="2700000">
            <a:off x="7106191" y="2956565"/>
            <a:ext cx="1260489" cy="3465389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 txBox="1"/>
          <p:nvPr>
            <p:ph type="title"/>
          </p:nvPr>
        </p:nvSpPr>
        <p:spPr>
          <a:xfrm>
            <a:off x="713225" y="445025"/>
            <a:ext cx="3709200" cy="4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Market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3" name="Google Shape;253;p30"/>
          <p:cNvPicPr preferRelativeResize="0"/>
          <p:nvPr/>
        </p:nvPicPr>
        <p:blipFill rotWithShape="1">
          <a:blip r:embed="rId3">
            <a:alphaModFix/>
          </a:blip>
          <a:srcRect b="12166" l="16072" r="0" t="9235"/>
          <a:stretch/>
        </p:blipFill>
        <p:spPr>
          <a:xfrm>
            <a:off x="446550" y="1531150"/>
            <a:ext cx="4064824" cy="237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 rotWithShape="1">
          <a:blip r:embed="rId4">
            <a:alphaModFix/>
          </a:blip>
          <a:srcRect b="11978" l="15966" r="0" t="9423"/>
          <a:stretch/>
        </p:blipFill>
        <p:spPr>
          <a:xfrm>
            <a:off x="4968150" y="1477600"/>
            <a:ext cx="3945687" cy="237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ecurity Company Pitch Deck by Slidesgo">
  <a:themeElements>
    <a:clrScheme name="Simple Light">
      <a:dk1>
        <a:srgbClr val="FFFFFF"/>
      </a:dk1>
      <a:lt1>
        <a:srgbClr val="10151B"/>
      </a:lt1>
      <a:dk2>
        <a:srgbClr val="2D0F4B"/>
      </a:dk2>
      <a:lt2>
        <a:srgbClr val="3C279E"/>
      </a:lt2>
      <a:accent1>
        <a:srgbClr val="8341C7"/>
      </a:accent1>
      <a:accent2>
        <a:srgbClr val="A76BC2"/>
      </a:accent2>
      <a:accent3>
        <a:srgbClr val="F0C8C9"/>
      </a:accent3>
      <a:accent4>
        <a:srgbClr val="EADB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